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60" r:id="rId2"/>
    <p:sldId id="258" r:id="rId3"/>
    <p:sldId id="266" r:id="rId4"/>
    <p:sldId id="267" r:id="rId5"/>
    <p:sldId id="279" r:id="rId6"/>
    <p:sldId id="268" r:id="rId7"/>
    <p:sldId id="287" r:id="rId8"/>
    <p:sldId id="277" r:id="rId9"/>
    <p:sldId id="271" r:id="rId10"/>
    <p:sldId id="283" r:id="rId11"/>
    <p:sldId id="274" r:id="rId12"/>
    <p:sldId id="284" r:id="rId13"/>
    <p:sldId id="273" r:id="rId14"/>
    <p:sldId id="286" r:id="rId15"/>
    <p:sldId id="259" r:id="rId16"/>
  </p:sldIdLst>
  <p:sldSz cx="12192000" cy="6858000"/>
  <p:notesSz cx="6858000" cy="9144000"/>
  <p:embeddedFontLst>
    <p:embeddedFont>
      <p:font typeface="나눔스퀘어라운드OTF Bold" panose="020B0600000101010101" charset="-127"/>
      <p:bold r:id="rId18"/>
    </p:embeddedFont>
    <p:embeddedFont>
      <p:font typeface="나눔스퀘어라운드OTF ExtraBold" panose="020B0600000101010101" charset="-127"/>
      <p:bold r:id="rId19"/>
    </p:embeddedFont>
    <p:embeddedFont>
      <p:font typeface="나눔스퀘어라운드OTF Regular" panose="020B0600000101010101" charset="-127"/>
      <p:regular r:id="rId20"/>
    </p:embeddedFont>
    <p:embeddedFont>
      <p:font typeface="맑은 고딕" panose="020B0503020000020004" pitchFamily="50" charset="-127"/>
      <p:regular r:id="rId21"/>
      <p:bold r:id="rId22"/>
    </p:embeddedFont>
    <p:embeddedFont>
      <p:font typeface="함초롬바탕" panose="02030504000101010101" pitchFamily="18" charset="-127"/>
      <p:regular r:id="rId23"/>
      <p:bold r:id="rId2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8F53"/>
    <a:srgbClr val="B8CB43"/>
    <a:srgbClr val="FFD569"/>
    <a:srgbClr val="562B4B"/>
    <a:srgbClr val="DDD5DD"/>
    <a:srgbClr val="FFE0B0"/>
    <a:srgbClr val="FFF1DE"/>
    <a:srgbClr val="FFB77E"/>
    <a:srgbClr val="988097"/>
    <a:srgbClr val="BBAC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34" autoAdjust="0"/>
    <p:restoredTop sz="86078" autoAdjust="0"/>
  </p:normalViewPr>
  <p:slideViewPr>
    <p:cSldViewPr snapToGrid="0">
      <p:cViewPr varScale="1">
        <p:scale>
          <a:sx n="95" d="100"/>
          <a:sy n="95"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A257A-8AF6-4CF0-AB8F-E31F824A2CA0}" type="datetimeFigureOut">
              <a:rPr lang="ko-KR" altLang="en-US" smtClean="0"/>
              <a:t>2022-06-08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6CEF8-BC4F-42DD-8261-B8D767494CB9}" type="slidenum">
              <a:rPr lang="ko-KR" altLang="en-US" smtClean="0"/>
              <a:t>‹#›</a:t>
            </a:fld>
            <a:endParaRPr lang="ko-KR" altLang="en-US"/>
          </a:p>
        </p:txBody>
      </p:sp>
    </p:spTree>
    <p:extLst>
      <p:ext uri="{BB962C8B-B14F-4D97-AF65-F5344CB8AC3E}">
        <p14:creationId xmlns:p14="http://schemas.microsoft.com/office/powerpoint/2010/main" val="23930039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a:t>
            </a:r>
            <a:r>
              <a:rPr lang="ko-KR" altLang="en-US" dirty="0"/>
              <a:t> </a:t>
            </a:r>
            <a:r>
              <a:rPr lang="en-US" altLang="ko-KR" dirty="0"/>
              <a:t>My</a:t>
            </a:r>
            <a:r>
              <a:rPr lang="ko-KR" altLang="en-US" dirty="0"/>
              <a:t> </a:t>
            </a:r>
            <a:r>
              <a:rPr lang="en-US" altLang="ko-KR" dirty="0"/>
              <a:t>name</a:t>
            </a:r>
            <a:r>
              <a:rPr lang="ko-KR" altLang="en-US" dirty="0"/>
              <a:t> </a:t>
            </a:r>
            <a:r>
              <a:rPr lang="en-US" altLang="ko-KR" dirty="0"/>
              <a:t>is</a:t>
            </a:r>
            <a:r>
              <a:rPr lang="ko-KR" altLang="en-US" dirty="0"/>
              <a:t> </a:t>
            </a:r>
            <a:r>
              <a:rPr lang="en-US" altLang="ko-KR" dirty="0"/>
              <a:t>Ko</a:t>
            </a:r>
            <a:r>
              <a:rPr lang="ko-KR" altLang="en-US" dirty="0"/>
              <a:t> </a:t>
            </a:r>
            <a:r>
              <a:rPr lang="en-US" altLang="ko-KR" dirty="0"/>
              <a:t>Ji Woong. I will present about You Only Look Once called YOLO.</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YOLO is </a:t>
            </a: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Unified, Real-Time Object Detection</a:t>
            </a:r>
            <a:endParaRPr lang="ko-KR" altLang="en-US" sz="12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a:t>
            </a:fld>
            <a:endParaRPr lang="ko-KR" altLang="en-US"/>
          </a:p>
        </p:txBody>
      </p:sp>
    </p:spTree>
    <p:extLst>
      <p:ext uri="{BB962C8B-B14F-4D97-AF65-F5344CB8AC3E}">
        <p14:creationId xmlns:p14="http://schemas.microsoft.com/office/powerpoint/2010/main" val="4291477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DPM and </a:t>
            </a:r>
            <a:r>
              <a:rPr lang="en-US" altLang="ko-KR" sz="2800" dirty="0"/>
              <a:t>Other Fast Detectors such as fast and faster R-CNN</a:t>
            </a:r>
            <a:r>
              <a:rPr lang="en-US" altLang="ko-KR" sz="2800" kern="1200" spc="0" dirty="0">
                <a:solidFill>
                  <a:schemeClr val="tx1"/>
                </a:solidFill>
                <a:effectLst/>
                <a:latin typeface="+mn-lt"/>
              </a:rPr>
              <a:t>.</a:t>
            </a:r>
            <a:r>
              <a:rPr lang="en-US" altLang="ko-KR" sz="1800" kern="0" spc="0" dirty="0">
                <a:solidFill>
                  <a:srgbClr val="000000"/>
                </a:solidFill>
                <a:effectLst/>
                <a:latin typeface="함초롬바탕" panose="02030504000101010101" pitchFamily="18" charset="-127"/>
              </a:rPr>
              <a:t> They focus on improving the pipeline. </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But YOLO throws out the pipeline entirely. So YOLO is faster or more accurate model than them</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10</a:t>
            </a:fld>
            <a:endParaRPr lang="ko-KR" altLang="en-US"/>
          </a:p>
        </p:txBody>
      </p:sp>
    </p:spTree>
    <p:extLst>
      <p:ext uri="{BB962C8B-B14F-4D97-AF65-F5344CB8AC3E}">
        <p14:creationId xmlns:p14="http://schemas.microsoft.com/office/powerpoint/2010/main" val="288375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Artwork and natural images are very different</a:t>
            </a:r>
          </a:p>
          <a:p>
            <a:endParaRPr lang="en-US" altLang="ko-KR" dirty="0"/>
          </a:p>
          <a:p>
            <a:r>
              <a:rPr lang="en-US" altLang="ko-KR" dirty="0"/>
              <a:t>So R-CNN has high AP. but it drops off when applied to artwork.</a:t>
            </a:r>
          </a:p>
          <a:p>
            <a:r>
              <a:rPr lang="en-US" altLang="ko-KR" dirty="0"/>
              <a:t>DPM maintains AP well But it is a lower AP</a:t>
            </a:r>
          </a:p>
          <a:p>
            <a:endParaRPr lang="en-US" altLang="ko-KR" dirty="0"/>
          </a:p>
          <a:p>
            <a:r>
              <a:rPr lang="en-US" altLang="ko-KR" dirty="0"/>
              <a:t>but YOLO has good performance on Both</a:t>
            </a:r>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11</a:t>
            </a:fld>
            <a:endParaRPr lang="ko-KR" altLang="en-US"/>
          </a:p>
        </p:txBody>
      </p:sp>
    </p:spTree>
    <p:extLst>
      <p:ext uri="{BB962C8B-B14F-4D97-AF65-F5344CB8AC3E}">
        <p14:creationId xmlns:p14="http://schemas.microsoft.com/office/powerpoint/2010/main" val="2273480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504000101010101" pitchFamily="18" charset="-127"/>
              </a:rPr>
              <a:t>Comparing YOLO and Fast R-CNN, Fast R-CNN makes much fewer localization errors but almost 3 times more background errors. </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12</a:t>
            </a:fld>
            <a:endParaRPr lang="ko-KR" altLang="en-US"/>
          </a:p>
        </p:txBody>
      </p:sp>
    </p:spTree>
    <p:extLst>
      <p:ext uri="{BB962C8B-B14F-4D97-AF65-F5344CB8AC3E}">
        <p14:creationId xmlns:p14="http://schemas.microsoft.com/office/powerpoint/2010/main" val="1310905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So By using YOLO to eliminate background detections from Fast R-CNN get a significant boost in performance.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Fast R-CNN is here Fast R-CNN+YOLO is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It boost 5 spots up on the leaderboard.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latin typeface="+mn-l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Fast R-CNN + YOLO model is one of the highest performing detection methods. </a:t>
            </a: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13</a:t>
            </a:fld>
            <a:endParaRPr lang="ko-KR" altLang="en-US"/>
          </a:p>
        </p:txBody>
      </p:sp>
    </p:spTree>
    <p:extLst>
      <p:ext uri="{BB962C8B-B14F-4D97-AF65-F5344CB8AC3E}">
        <p14:creationId xmlns:p14="http://schemas.microsoft.com/office/powerpoint/2010/main" val="376244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0" spc="0" dirty="0">
                <a:solidFill>
                  <a:srgbClr val="000000"/>
                </a:solidFill>
                <a:effectLst/>
                <a:latin typeface="함초롬바탕" panose="02030504000101010101" pitchFamily="18" charset="-127"/>
              </a:rPr>
              <a:t>YOLO is a fast, accurate object detector. so when attached to a webcam it functions like a tracking system</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14</a:t>
            </a:fld>
            <a:endParaRPr lang="ko-KR" altLang="en-US"/>
          </a:p>
        </p:txBody>
      </p:sp>
    </p:spTree>
    <p:extLst>
      <p:ext uri="{BB962C8B-B14F-4D97-AF65-F5344CB8AC3E}">
        <p14:creationId xmlns:p14="http://schemas.microsoft.com/office/powerpoint/2010/main" val="109633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Why need Object Detection? </a:t>
            </a:r>
            <a:r>
              <a:rPr lang="en-US" altLang="ko-KR" sz="1800" kern="0" spc="0" dirty="0">
                <a:solidFill>
                  <a:srgbClr val="000000"/>
                </a:solidFill>
                <a:effectLst/>
                <a:latin typeface="함초롬바탕" panose="02030504000101010101" pitchFamily="18" charset="-127"/>
              </a:rPr>
              <a:t>When humans see an image, They can instantly know what objects are in the image, where they are, and how they interact. But computers can't know that. So they need Object Detection.</a:t>
            </a: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2</a:t>
            </a:fld>
            <a:endParaRPr lang="ko-KR" altLang="en-US"/>
          </a:p>
        </p:txBody>
      </p:sp>
    </p:spTree>
    <p:extLst>
      <p:ext uri="{BB962C8B-B14F-4D97-AF65-F5344CB8AC3E}">
        <p14:creationId xmlns:p14="http://schemas.microsoft.com/office/powerpoint/2010/main" val="419990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One of the famous Object Detections is R-CNN.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R-CNN needs 2 stage for object detection.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Region proposal and Region classification.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Also R-CNN’s pipelines are complex so it’s slow and hard to optimize</a:t>
            </a: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3</a:t>
            </a:fld>
            <a:endParaRPr lang="ko-KR" altLang="en-US"/>
          </a:p>
        </p:txBody>
      </p:sp>
    </p:spTree>
    <p:extLst>
      <p:ext uri="{BB962C8B-B14F-4D97-AF65-F5344CB8AC3E}">
        <p14:creationId xmlns:p14="http://schemas.microsoft.com/office/powerpoint/2010/main" val="3592769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But YOLO is Simple.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YOLO reframes </a:t>
            </a:r>
            <a:r>
              <a:rPr lang="en-US" altLang="ko-KR" sz="1800" kern="0" spc="0" dirty="0">
                <a:solidFill>
                  <a:srgbClr val="000000"/>
                </a:solidFill>
                <a:effectLst/>
                <a:latin typeface="함초롬바탕" panose="02030504000101010101" pitchFamily="18" charset="-127"/>
              </a:rPr>
              <a:t>object detection as a single regression problem, So YOLO Only uses single convolutional network</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4</a:t>
            </a:fld>
            <a:endParaRPr lang="ko-KR" altLang="en-US"/>
          </a:p>
        </p:txBody>
      </p:sp>
    </p:spTree>
    <p:extLst>
      <p:ext uri="{BB962C8B-B14F-4D97-AF65-F5344CB8AC3E}">
        <p14:creationId xmlns:p14="http://schemas.microsoft.com/office/powerpoint/2010/main" val="420411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YOLO's network architecture is inspired by the </a:t>
            </a:r>
            <a:r>
              <a:rPr lang="en-US" altLang="ko-KR" sz="1800" kern="0" spc="0" dirty="0" err="1">
                <a:solidFill>
                  <a:srgbClr val="000000"/>
                </a:solidFill>
                <a:effectLst/>
                <a:latin typeface="함초롬바탕" panose="02030504000101010101" pitchFamily="18" charset="-127"/>
              </a:rPr>
              <a:t>GoogLeNet</a:t>
            </a:r>
            <a:r>
              <a:rPr lang="en-US" altLang="ko-KR" sz="1800" kern="0" spc="0" dirty="0">
                <a:solidFill>
                  <a:srgbClr val="000000"/>
                </a:solidFill>
                <a:effectLst/>
                <a:latin typeface="함초롬바탕" panose="02030504000101010101" pitchFamily="18" charset="-127"/>
              </a:rPr>
              <a:t> model for image classification. It has 24 convolutional layers followed by 2 fully connected layers.</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5</a:t>
            </a:fld>
            <a:endParaRPr lang="ko-KR" altLang="en-US"/>
          </a:p>
        </p:txBody>
      </p:sp>
    </p:spTree>
    <p:extLst>
      <p:ext uri="{BB962C8B-B14F-4D97-AF65-F5344CB8AC3E}">
        <p14:creationId xmlns:p14="http://schemas.microsoft.com/office/powerpoint/2010/main" val="58836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Then How to work?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First. YOLO divide the input image into an S * S grid.</a:t>
            </a: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Second. Each grid cell predicts bounding boxes and confidence scores. and also predicts conditional class probabilities at same time</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6</a:t>
            </a:fld>
            <a:endParaRPr lang="ko-KR" altLang="en-US"/>
          </a:p>
        </p:txBody>
      </p:sp>
    </p:spTree>
    <p:extLst>
      <p:ext uri="{BB962C8B-B14F-4D97-AF65-F5344CB8AC3E}">
        <p14:creationId xmlns:p14="http://schemas.microsoft.com/office/powerpoint/2010/main" val="362513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kern="0" spc="0" dirty="0">
                <a:solidFill>
                  <a:srgbClr val="000000"/>
                </a:solidFill>
                <a:effectLst/>
              </a:rPr>
              <a:t>Then At the test time Using this formula, class-specific confidence scores for each box are calculated</a:t>
            </a:r>
          </a:p>
          <a:p>
            <a:pPr algn="l"/>
            <a:r>
              <a:rPr lang="en-US" altLang="ko-KR" sz="1800" kern="0" spc="0" dirty="0">
                <a:solidFill>
                  <a:srgbClr val="000000"/>
                </a:solidFill>
                <a:effectLst/>
              </a:rPr>
              <a:t>Now YOLO can detect object</a:t>
            </a:r>
          </a:p>
          <a:p>
            <a:pPr algn="l"/>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7</a:t>
            </a:fld>
            <a:endParaRPr lang="ko-KR" altLang="en-US"/>
          </a:p>
        </p:txBody>
      </p:sp>
    </p:spTree>
    <p:extLst>
      <p:ext uri="{BB962C8B-B14F-4D97-AF65-F5344CB8AC3E}">
        <p14:creationId xmlns:p14="http://schemas.microsoft.com/office/powerpoint/2010/main" val="236546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YOLO has 3 Limitation</a:t>
            </a:r>
          </a:p>
          <a:p>
            <a:r>
              <a:rPr lang="en-US" altLang="ko-KR" dirty="0"/>
              <a:t>First</a:t>
            </a:r>
          </a:p>
          <a:p>
            <a:r>
              <a:rPr lang="en-US" altLang="ko-KR" dirty="0"/>
              <a:t>Second</a:t>
            </a:r>
          </a:p>
          <a:p>
            <a:r>
              <a:rPr lang="en-US" altLang="ko-KR" dirty="0"/>
              <a:t>Third</a:t>
            </a:r>
          </a:p>
          <a:p>
            <a:endParaRPr lang="en-US" altLang="ko-KR"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8</a:t>
            </a:fld>
            <a:endParaRPr lang="ko-KR" altLang="en-US"/>
          </a:p>
        </p:txBody>
      </p:sp>
    </p:spTree>
    <p:extLst>
      <p:ext uri="{BB962C8B-B14F-4D97-AF65-F5344CB8AC3E}">
        <p14:creationId xmlns:p14="http://schemas.microsoft.com/office/powerpoint/2010/main" val="2544296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But YOLO also has 3 benefits</a:t>
            </a:r>
          </a:p>
          <a:p>
            <a:r>
              <a:rPr lang="en-US" altLang="ko-KR" dirty="0"/>
              <a:t>First</a:t>
            </a:r>
          </a:p>
          <a:p>
            <a:r>
              <a:rPr lang="en-US" altLang="ko-KR" dirty="0"/>
              <a:t>Second</a:t>
            </a:r>
          </a:p>
          <a:p>
            <a:r>
              <a:rPr lang="en-US" altLang="ko-KR" dirty="0"/>
              <a:t>Third</a:t>
            </a: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9</a:t>
            </a:fld>
            <a:endParaRPr lang="ko-KR" altLang="en-US"/>
          </a:p>
        </p:txBody>
      </p:sp>
    </p:spTree>
    <p:extLst>
      <p:ext uri="{BB962C8B-B14F-4D97-AF65-F5344CB8AC3E}">
        <p14:creationId xmlns:p14="http://schemas.microsoft.com/office/powerpoint/2010/main" val="3818747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0B1BCD-1556-4A86-B67C-536F639E1C2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05E9297-1F9E-458A-89E6-130D69B067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A43F099-153C-4BC1-ACA2-2E34F31C8FBB}"/>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D51D5BF2-3E1F-425B-9FD5-C38D518B5A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AC3491-C779-4FC5-AB78-2F14D5604C53}"/>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4109365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52B889-34DE-42C0-9CBF-F77C2DBBDA5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5F957C5-9844-4C27-ABD2-47F88D70110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80E8D8E-6A0A-4032-B6A1-D8A4EB45F895}"/>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CAA57FBE-C413-4C3E-8C34-F9224617C0F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866F7B8-5654-4334-A9CC-129572FCA7C7}"/>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143545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5A828BC-4B24-46CB-94F3-28254D778B8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314109E-2A89-47C8-AE08-2B3A958BB6FC}"/>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2E83ACE-685C-4A66-B0FE-A612BBDF9ED4}"/>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D0627275-69C1-43E7-A1E3-79AE060F739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C0BD95-2845-4405-B63C-68A5D983BFBB}"/>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27212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3D5C89-2A2A-4636-94A9-6878607CE2A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6B301AF-5E39-4952-91BB-4F2F2042BBF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BCCB09F-F20F-42CD-B3FE-B5ED03C8E0D6}"/>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1C753834-14D7-4989-B896-EDBD13FAEA8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95CF575-3AE1-49DD-8E0F-A2F73B486380}"/>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79306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F14B3F-957D-4ADB-98C7-583F9658D29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08727E0-30B1-467B-A5B6-59B88AAA67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19AC8D0-AD93-4AE5-9182-CAE58666A6AB}"/>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3889CE1B-29A7-45FA-B194-49FAA9AC19C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0523077-7ED4-471F-AC5B-27C0843B4808}"/>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163431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79EB43-7187-4C66-8319-FBA0DD3FE2A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D3139D2-932F-44EC-B3EE-97B31724928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C8E3B92-CA82-4267-AD7C-780FB51525FE}"/>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E161184-E381-4858-A575-08EFBB9D6FCC}"/>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6" name="바닥글 개체 틀 5">
            <a:extLst>
              <a:ext uri="{FF2B5EF4-FFF2-40B4-BE49-F238E27FC236}">
                <a16:creationId xmlns:a16="http://schemas.microsoft.com/office/drawing/2014/main" id="{5669D1DB-7651-47F3-A527-52BEA0BB97B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1BC1201-A25C-408D-B12B-D8AB1E0C49F1}"/>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237781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14FA8-7469-4F14-9E02-04835B4414D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048279C-D631-49F4-A366-70252BFDB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F4149D8-BF9B-4D3B-A4AF-CDA8D0FCB73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B79F159-ECC5-4202-B0B7-4664EEF69F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687C5B76-4E91-4C40-8AF5-C3A86173573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4745E987-93F8-4961-89EF-91B1BD588E3A}"/>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8" name="바닥글 개체 틀 7">
            <a:extLst>
              <a:ext uri="{FF2B5EF4-FFF2-40B4-BE49-F238E27FC236}">
                <a16:creationId xmlns:a16="http://schemas.microsoft.com/office/drawing/2014/main" id="{E670B50B-94AC-440C-A8FE-974BCA15934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F85F327-D906-4841-9416-7866F665C731}"/>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2664437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39E2D3-8895-436A-B21B-861F5F4DC02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0A328BD-EDB3-42F6-BDA6-173BD6C688F2}"/>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4" name="바닥글 개체 틀 3">
            <a:extLst>
              <a:ext uri="{FF2B5EF4-FFF2-40B4-BE49-F238E27FC236}">
                <a16:creationId xmlns:a16="http://schemas.microsoft.com/office/drawing/2014/main" id="{76A67157-9AC7-4B31-A207-D662A5AF5F9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B9F5268-6F82-4B0D-8C28-452CF44A2DD2}"/>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5915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9ADBDA1-A17B-4BA5-8EA4-B34F838D299D}"/>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3" name="바닥글 개체 틀 2">
            <a:extLst>
              <a:ext uri="{FF2B5EF4-FFF2-40B4-BE49-F238E27FC236}">
                <a16:creationId xmlns:a16="http://schemas.microsoft.com/office/drawing/2014/main" id="{7403B43C-EE2D-4647-B30A-B8B199888A3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67E7C82-063B-430C-B896-F0BFC82EADA0}"/>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9476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F440ED-979E-4CC3-9566-DD4B15FB5DA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1F88B87-06BB-45FA-BDD3-E12C4AF987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C850403-E66A-4907-A7D5-D12E6AFC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1F57E4-BA58-46AD-9DF8-A9DB49B97061}"/>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6" name="바닥글 개체 틀 5">
            <a:extLst>
              <a:ext uri="{FF2B5EF4-FFF2-40B4-BE49-F238E27FC236}">
                <a16:creationId xmlns:a16="http://schemas.microsoft.com/office/drawing/2014/main" id="{2E9415F2-872C-42E8-8ACA-107CC5EFF7E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BE4FFFB-2732-40EA-BEFA-EB504164BC42}"/>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400720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7A8ED8-E3C0-46B6-9ACF-A2A38BEF7D1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3239D20-DF7B-427C-A2C6-BA0A2C01F5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66218EC-BE4D-4E91-A388-D24F7C7260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FCB229D-7FBE-4204-8DBC-4976D728635E}"/>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6" name="바닥글 개체 틀 5">
            <a:extLst>
              <a:ext uri="{FF2B5EF4-FFF2-40B4-BE49-F238E27FC236}">
                <a16:creationId xmlns:a16="http://schemas.microsoft.com/office/drawing/2014/main" id="{6ECCC892-51C5-416B-8998-45299191CCF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E3D9A4C-7010-4777-9B94-69750A526519}"/>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97502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EF16D59-C831-4D42-B3CE-0CC3B95F42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8C51F67-384A-4430-B24D-7A21E9996C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F96F3BD-D150-41D6-8989-2CA292E7DE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5B7802B8-B1AD-46C1-B816-ED81CD4DA3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D29D92D-C718-4939-BAB0-85549A5099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684351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CD2B533-1743-40EB-A831-25892B009385}"/>
              </a:ext>
            </a:extLst>
          </p:cNvPr>
          <p:cNvSpPr/>
          <p:nvPr/>
        </p:nvSpPr>
        <p:spPr>
          <a:xfrm flipV="1">
            <a:off x="-1" y="374904"/>
            <a:ext cx="12192000" cy="6108192"/>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래픽 1">
            <a:extLst>
              <a:ext uri="{FF2B5EF4-FFF2-40B4-BE49-F238E27FC236}">
                <a16:creationId xmlns:a16="http://schemas.microsoft.com/office/drawing/2014/main" id="{BA8ABF2E-0BC3-4E76-9DCD-0BC6F5B2C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724" y="5152290"/>
            <a:ext cx="2876550" cy="1400175"/>
          </a:xfrm>
          <a:prstGeom prst="rect">
            <a:avLst/>
          </a:prstGeom>
        </p:spPr>
      </p:pic>
      <p:pic>
        <p:nvPicPr>
          <p:cNvPr id="6" name="그래픽 5">
            <a:extLst>
              <a:ext uri="{FF2B5EF4-FFF2-40B4-BE49-F238E27FC236}">
                <a16:creationId xmlns:a16="http://schemas.microsoft.com/office/drawing/2014/main" id="{1A29DC6B-2409-47D1-B608-42DCD46378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1662" y="0"/>
            <a:ext cx="828675" cy="1685925"/>
          </a:xfrm>
          <a:prstGeom prst="rect">
            <a:avLst/>
          </a:prstGeom>
        </p:spPr>
      </p:pic>
      <p:sp>
        <p:nvSpPr>
          <p:cNvPr id="7" name="TextBox 6">
            <a:extLst>
              <a:ext uri="{FF2B5EF4-FFF2-40B4-BE49-F238E27FC236}">
                <a16:creationId xmlns:a16="http://schemas.microsoft.com/office/drawing/2014/main" id="{DE57D2F4-29FF-4591-A08B-F8A8B000C380}"/>
              </a:ext>
            </a:extLst>
          </p:cNvPr>
          <p:cNvSpPr txBox="1"/>
          <p:nvPr/>
        </p:nvSpPr>
        <p:spPr>
          <a:xfrm>
            <a:off x="180977" y="2362582"/>
            <a:ext cx="1183004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You Only Look Once</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sp>
        <p:nvSpPr>
          <p:cNvPr id="9" name="TextBox 8">
            <a:extLst>
              <a:ext uri="{FF2B5EF4-FFF2-40B4-BE49-F238E27FC236}">
                <a16:creationId xmlns:a16="http://schemas.microsoft.com/office/drawing/2014/main" id="{FA0D03C3-BE9B-48C0-9ADD-D6462C1A0806}"/>
              </a:ext>
            </a:extLst>
          </p:cNvPr>
          <p:cNvSpPr txBox="1"/>
          <p:nvPr/>
        </p:nvSpPr>
        <p:spPr>
          <a:xfrm>
            <a:off x="3941726" y="3591072"/>
            <a:ext cx="4308552"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Unified, Real-Time Object Detection.</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8" name="TextBox 7">
            <a:extLst>
              <a:ext uri="{FF2B5EF4-FFF2-40B4-BE49-F238E27FC236}">
                <a16:creationId xmlns:a16="http://schemas.microsoft.com/office/drawing/2014/main" id="{5DA792C7-3634-021E-DB1D-27C61DC478D6}"/>
              </a:ext>
            </a:extLst>
          </p:cNvPr>
          <p:cNvSpPr txBox="1"/>
          <p:nvPr/>
        </p:nvSpPr>
        <p:spPr>
          <a:xfrm>
            <a:off x="5510813" y="4371681"/>
            <a:ext cx="1170385" cy="492443"/>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201611772</a:t>
            </a:r>
          </a:p>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Ko</a:t>
            </a:r>
            <a:r>
              <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rPr>
              <a:t> </a:t>
            </a: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Ji</a:t>
            </a:r>
            <a:r>
              <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rPr>
              <a:t> </a:t>
            </a: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Woong</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701838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18325B2F-0670-8627-7766-03968D892B46}"/>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Comparison</a:t>
            </a:r>
          </a:p>
        </p:txBody>
      </p:sp>
      <p:sp>
        <p:nvSpPr>
          <p:cNvPr id="9" name="TextBox 8">
            <a:extLst>
              <a:ext uri="{FF2B5EF4-FFF2-40B4-BE49-F238E27FC236}">
                <a16:creationId xmlns:a16="http://schemas.microsoft.com/office/drawing/2014/main" id="{4F06A794-78EC-41F2-964B-460E51BD0141}"/>
              </a:ext>
            </a:extLst>
          </p:cNvPr>
          <p:cNvSpPr txBox="1"/>
          <p:nvPr/>
        </p:nvSpPr>
        <p:spPr>
          <a:xfrm>
            <a:off x="866821" y="4204366"/>
            <a:ext cx="1514389"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Object Detector</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3</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20" name="타원 19">
            <a:extLst>
              <a:ext uri="{FF2B5EF4-FFF2-40B4-BE49-F238E27FC236}">
                <a16:creationId xmlns:a16="http://schemas.microsoft.com/office/drawing/2014/main" id="{83947128-8D10-5ACA-5295-F1B3C506C412}"/>
              </a:ext>
            </a:extLst>
          </p:cNvPr>
          <p:cNvSpPr/>
          <p:nvPr/>
        </p:nvSpPr>
        <p:spPr>
          <a:xfrm>
            <a:off x="4263679" y="2179991"/>
            <a:ext cx="1672114" cy="1672114"/>
          </a:xfrm>
          <a:prstGeom prst="ellipse">
            <a:avLst/>
          </a:prstGeom>
          <a:solidFill>
            <a:srgbClr val="B8C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YOLO</a:t>
            </a:r>
            <a:endParaRPr lang="ko-KR" altLang="en-US" dirty="0"/>
          </a:p>
        </p:txBody>
      </p:sp>
      <p:sp>
        <p:nvSpPr>
          <p:cNvPr id="25" name="타원 24">
            <a:extLst>
              <a:ext uri="{FF2B5EF4-FFF2-40B4-BE49-F238E27FC236}">
                <a16:creationId xmlns:a16="http://schemas.microsoft.com/office/drawing/2014/main" id="{8BC393C2-E059-99DC-048D-FF745045939C}"/>
              </a:ext>
            </a:extLst>
          </p:cNvPr>
          <p:cNvSpPr/>
          <p:nvPr/>
        </p:nvSpPr>
        <p:spPr>
          <a:xfrm>
            <a:off x="7616363" y="2179991"/>
            <a:ext cx="1672114" cy="1672114"/>
          </a:xfrm>
          <a:prstGeom prst="ellipse">
            <a:avLst/>
          </a:prstGeom>
          <a:solidFill>
            <a:srgbClr val="F48F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DPM</a:t>
            </a:r>
            <a:endParaRPr lang="ko-KR" altLang="en-US" dirty="0"/>
          </a:p>
        </p:txBody>
      </p:sp>
      <p:sp>
        <p:nvSpPr>
          <p:cNvPr id="30" name="타원 29">
            <a:extLst>
              <a:ext uri="{FF2B5EF4-FFF2-40B4-BE49-F238E27FC236}">
                <a16:creationId xmlns:a16="http://schemas.microsoft.com/office/drawing/2014/main" id="{B5FE3FF5-B86C-0867-7FE8-0422BDD3A452}"/>
              </a:ext>
            </a:extLst>
          </p:cNvPr>
          <p:cNvSpPr/>
          <p:nvPr/>
        </p:nvSpPr>
        <p:spPr>
          <a:xfrm>
            <a:off x="9616015" y="2179991"/>
            <a:ext cx="1672114" cy="1672114"/>
          </a:xfrm>
          <a:prstGeom prst="ellipse">
            <a:avLst/>
          </a:prstGeom>
          <a:solidFill>
            <a:srgbClr val="FFB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Other Fast Detectors</a:t>
            </a:r>
            <a:endParaRPr lang="ko-KR" altLang="en-US" dirty="0"/>
          </a:p>
        </p:txBody>
      </p:sp>
      <p:sp>
        <p:nvSpPr>
          <p:cNvPr id="34" name="TextBox 33">
            <a:extLst>
              <a:ext uri="{FF2B5EF4-FFF2-40B4-BE49-F238E27FC236}">
                <a16:creationId xmlns:a16="http://schemas.microsoft.com/office/drawing/2014/main" id="{1D62EDFE-AF69-8D15-B6FC-BB69FEAC5EB5}"/>
              </a:ext>
            </a:extLst>
          </p:cNvPr>
          <p:cNvSpPr txBox="1"/>
          <p:nvPr/>
        </p:nvSpPr>
        <p:spPr>
          <a:xfrm>
            <a:off x="6461245" y="2554383"/>
            <a:ext cx="66660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&gt;</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sp>
        <p:nvSpPr>
          <p:cNvPr id="35" name="TextBox 34">
            <a:extLst>
              <a:ext uri="{FF2B5EF4-FFF2-40B4-BE49-F238E27FC236}">
                <a16:creationId xmlns:a16="http://schemas.microsoft.com/office/drawing/2014/main" id="{8B6BF794-3073-AD03-DCB4-7747A0AE7C56}"/>
              </a:ext>
            </a:extLst>
          </p:cNvPr>
          <p:cNvSpPr txBox="1"/>
          <p:nvPr/>
        </p:nvSpPr>
        <p:spPr>
          <a:xfrm>
            <a:off x="5013796" y="4327476"/>
            <a:ext cx="5546776"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YOLO is faster or more accurate model</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01432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6D256271-B51B-148D-E195-75A1DDB97065}"/>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Comparison</a:t>
            </a:r>
          </a:p>
        </p:txBody>
      </p:sp>
      <p:sp>
        <p:nvSpPr>
          <p:cNvPr id="9" name="TextBox 8">
            <a:extLst>
              <a:ext uri="{FF2B5EF4-FFF2-40B4-BE49-F238E27FC236}">
                <a16:creationId xmlns:a16="http://schemas.microsoft.com/office/drawing/2014/main" id="{4F06A794-78EC-41F2-964B-460E51BD0141}"/>
              </a:ext>
            </a:extLst>
          </p:cNvPr>
          <p:cNvSpPr txBox="1"/>
          <p:nvPr/>
        </p:nvSpPr>
        <p:spPr>
          <a:xfrm>
            <a:off x="1218904" y="4204366"/>
            <a:ext cx="810222" cy="246221"/>
          </a:xfrm>
          <a:prstGeom prst="rect">
            <a:avLst/>
          </a:prstGeom>
          <a:noFill/>
        </p:spPr>
        <p:txBody>
          <a:bodyPr wrap="none" lIns="0" tIns="0" rIns="0" bIns="0" rtlCol="0">
            <a:spAutoFit/>
          </a:bodyPr>
          <a:lstStyle/>
          <a:p>
            <a:pPr algn="ctr"/>
            <a:r>
              <a:rPr lang="en-US" altLang="ko-KR" sz="1600" dirty="0" err="1">
                <a:solidFill>
                  <a:srgbClr val="56304B"/>
                </a:solidFill>
                <a:latin typeface="나눔스퀘어라운드OTF Regular" panose="020B0600000101010101" pitchFamily="34" charset="-127"/>
                <a:ea typeface="나눔스퀘어라운드OTF Regular" panose="020B0600000101010101" pitchFamily="34" charset="-127"/>
              </a:rPr>
              <a:t>ArtWork</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3</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10" name="그림 9">
            <a:extLst>
              <a:ext uri="{FF2B5EF4-FFF2-40B4-BE49-F238E27FC236}">
                <a16:creationId xmlns:a16="http://schemas.microsoft.com/office/drawing/2014/main" id="{DE3A0F69-1160-9BA7-FBA3-624BA0197320}"/>
              </a:ext>
            </a:extLst>
          </p:cNvPr>
          <p:cNvPicPr>
            <a:picLocks noChangeAspect="1"/>
          </p:cNvPicPr>
          <p:nvPr/>
        </p:nvPicPr>
        <p:blipFill>
          <a:blip r:embed="rId5"/>
          <a:stretch>
            <a:fillRect/>
          </a:stretch>
        </p:blipFill>
        <p:spPr>
          <a:xfrm>
            <a:off x="3572396" y="1886933"/>
            <a:ext cx="3288492" cy="2547086"/>
          </a:xfrm>
          <a:prstGeom prst="rect">
            <a:avLst/>
          </a:prstGeom>
        </p:spPr>
      </p:pic>
      <p:pic>
        <p:nvPicPr>
          <p:cNvPr id="3" name="그림 2">
            <a:extLst>
              <a:ext uri="{FF2B5EF4-FFF2-40B4-BE49-F238E27FC236}">
                <a16:creationId xmlns:a16="http://schemas.microsoft.com/office/drawing/2014/main" id="{CBF5B944-A42B-B108-F424-37424B66502A}"/>
              </a:ext>
            </a:extLst>
          </p:cNvPr>
          <p:cNvPicPr>
            <a:picLocks noChangeAspect="1"/>
          </p:cNvPicPr>
          <p:nvPr/>
        </p:nvPicPr>
        <p:blipFill>
          <a:blip r:embed="rId6"/>
          <a:stretch>
            <a:fillRect/>
          </a:stretch>
        </p:blipFill>
        <p:spPr>
          <a:xfrm>
            <a:off x="6860888" y="2245583"/>
            <a:ext cx="4940424" cy="1829786"/>
          </a:xfrm>
          <a:prstGeom prst="rect">
            <a:avLst/>
          </a:prstGeom>
        </p:spPr>
      </p:pic>
      <p:sp>
        <p:nvSpPr>
          <p:cNvPr id="11" name="TextBox 10">
            <a:extLst>
              <a:ext uri="{FF2B5EF4-FFF2-40B4-BE49-F238E27FC236}">
                <a16:creationId xmlns:a16="http://schemas.microsoft.com/office/drawing/2014/main" id="{05F36261-EB3A-2DE9-CA4C-01846AB02DB8}"/>
              </a:ext>
            </a:extLst>
          </p:cNvPr>
          <p:cNvSpPr txBox="1"/>
          <p:nvPr/>
        </p:nvSpPr>
        <p:spPr>
          <a:xfrm>
            <a:off x="4707546" y="4792669"/>
            <a:ext cx="6009857"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Artwork and natural images are very different</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But YOLO has good performance on both</a:t>
            </a:r>
          </a:p>
        </p:txBody>
      </p:sp>
    </p:spTree>
    <p:extLst>
      <p:ext uri="{BB962C8B-B14F-4D97-AF65-F5344CB8AC3E}">
        <p14:creationId xmlns:p14="http://schemas.microsoft.com/office/powerpoint/2010/main" val="3932409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4E0465DD-9937-0569-68FA-34E39F72AB76}"/>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427818" y="2936558"/>
            <a:ext cx="239238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Comparison</a:t>
            </a:r>
          </a:p>
        </p:txBody>
      </p:sp>
      <p:sp>
        <p:nvSpPr>
          <p:cNvPr id="9" name="TextBox 8">
            <a:extLst>
              <a:ext uri="{FF2B5EF4-FFF2-40B4-BE49-F238E27FC236}">
                <a16:creationId xmlns:a16="http://schemas.microsoft.com/office/drawing/2014/main" id="{4F06A794-78EC-41F2-964B-460E51BD0141}"/>
              </a:ext>
            </a:extLst>
          </p:cNvPr>
          <p:cNvSpPr txBox="1"/>
          <p:nvPr/>
        </p:nvSpPr>
        <p:spPr>
          <a:xfrm>
            <a:off x="1377569" y="4204366"/>
            <a:ext cx="492892"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Error</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3</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4" name="그림 3">
            <a:extLst>
              <a:ext uri="{FF2B5EF4-FFF2-40B4-BE49-F238E27FC236}">
                <a16:creationId xmlns:a16="http://schemas.microsoft.com/office/drawing/2014/main" id="{4F7684D2-A61C-5E2F-D57F-75F3CF29F02C}"/>
              </a:ext>
            </a:extLst>
          </p:cNvPr>
          <p:cNvPicPr>
            <a:picLocks noChangeAspect="1"/>
          </p:cNvPicPr>
          <p:nvPr/>
        </p:nvPicPr>
        <p:blipFill>
          <a:blip r:embed="rId5"/>
          <a:stretch>
            <a:fillRect/>
          </a:stretch>
        </p:blipFill>
        <p:spPr>
          <a:xfrm>
            <a:off x="5062654" y="1554583"/>
            <a:ext cx="5420481" cy="2896004"/>
          </a:xfrm>
          <a:prstGeom prst="rect">
            <a:avLst/>
          </a:prstGeom>
        </p:spPr>
      </p:pic>
      <p:sp>
        <p:nvSpPr>
          <p:cNvPr id="10" name="TextBox 9">
            <a:extLst>
              <a:ext uri="{FF2B5EF4-FFF2-40B4-BE49-F238E27FC236}">
                <a16:creationId xmlns:a16="http://schemas.microsoft.com/office/drawing/2014/main" id="{52B48B42-364B-B834-C5A3-B71D3CECFFE6}"/>
              </a:ext>
            </a:extLst>
          </p:cNvPr>
          <p:cNvSpPr txBox="1"/>
          <p:nvPr/>
        </p:nvSpPr>
        <p:spPr>
          <a:xfrm>
            <a:off x="5273670" y="4823491"/>
            <a:ext cx="5420481"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Fast R-CNN makes much fewer localization errors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but almost 3 times more background errors. </a:t>
            </a:r>
          </a:p>
        </p:txBody>
      </p:sp>
    </p:spTree>
    <p:extLst>
      <p:ext uri="{BB962C8B-B14F-4D97-AF65-F5344CB8AC3E}">
        <p14:creationId xmlns:p14="http://schemas.microsoft.com/office/powerpoint/2010/main" val="3252385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9" name="TextBox 8">
            <a:extLst>
              <a:ext uri="{FF2B5EF4-FFF2-40B4-BE49-F238E27FC236}">
                <a16:creationId xmlns:a16="http://schemas.microsoft.com/office/drawing/2014/main" id="{4F06A794-78EC-41F2-964B-460E51BD0141}"/>
              </a:ext>
            </a:extLst>
          </p:cNvPr>
          <p:cNvSpPr txBox="1"/>
          <p:nvPr/>
        </p:nvSpPr>
        <p:spPr>
          <a:xfrm>
            <a:off x="698378" y="4204366"/>
            <a:ext cx="1851277"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Fast R-CNN + YOLO</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pic>
        <p:nvPicPr>
          <p:cNvPr id="3" name="그림 2">
            <a:extLst>
              <a:ext uri="{FF2B5EF4-FFF2-40B4-BE49-F238E27FC236}">
                <a16:creationId xmlns:a16="http://schemas.microsoft.com/office/drawing/2014/main" id="{651E97CF-62E5-16D5-DB7D-E0301E8C0929}"/>
              </a:ext>
            </a:extLst>
          </p:cNvPr>
          <p:cNvPicPr>
            <a:picLocks noChangeAspect="1"/>
          </p:cNvPicPr>
          <p:nvPr/>
        </p:nvPicPr>
        <p:blipFill>
          <a:blip r:embed="rId5"/>
          <a:stretch>
            <a:fillRect/>
          </a:stretch>
        </p:blipFill>
        <p:spPr>
          <a:xfrm>
            <a:off x="3478870" y="1566867"/>
            <a:ext cx="8519117" cy="3034445"/>
          </a:xfrm>
          <a:prstGeom prst="rect">
            <a:avLst/>
          </a:prstGeom>
        </p:spPr>
      </p:pic>
      <p:sp>
        <p:nvSpPr>
          <p:cNvPr id="14" name="TextBox 13">
            <a:extLst>
              <a:ext uri="{FF2B5EF4-FFF2-40B4-BE49-F238E27FC236}">
                <a16:creationId xmlns:a16="http://schemas.microsoft.com/office/drawing/2014/main" id="{0268923A-345A-CB05-932D-FB27C3B4E199}"/>
              </a:ext>
            </a:extLst>
          </p:cNvPr>
          <p:cNvSpPr txBox="1"/>
          <p:nvPr/>
        </p:nvSpPr>
        <p:spPr>
          <a:xfrm>
            <a:off x="554455" y="2936558"/>
            <a:ext cx="2139112"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Combining</a:t>
            </a:r>
          </a:p>
        </p:txBody>
      </p:sp>
      <p:grpSp>
        <p:nvGrpSpPr>
          <p:cNvPr id="15" name="그룹 14">
            <a:extLst>
              <a:ext uri="{FF2B5EF4-FFF2-40B4-BE49-F238E27FC236}">
                <a16:creationId xmlns:a16="http://schemas.microsoft.com/office/drawing/2014/main" id="{90979E40-37B8-F533-B659-F9F6714F8B1B}"/>
              </a:ext>
            </a:extLst>
          </p:cNvPr>
          <p:cNvGrpSpPr/>
          <p:nvPr/>
        </p:nvGrpSpPr>
        <p:grpSpPr>
          <a:xfrm>
            <a:off x="1377791" y="2179991"/>
            <a:ext cx="492443" cy="501587"/>
            <a:chOff x="7068195" y="1691107"/>
            <a:chExt cx="492443" cy="501587"/>
          </a:xfrm>
        </p:grpSpPr>
        <p:sp>
          <p:nvSpPr>
            <p:cNvPr id="16" name="타원 15">
              <a:extLst>
                <a:ext uri="{FF2B5EF4-FFF2-40B4-BE49-F238E27FC236}">
                  <a16:creationId xmlns:a16="http://schemas.microsoft.com/office/drawing/2014/main" id="{A14E47BD-651E-56C8-4D4C-539E214E5B55}"/>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CE7EB117-C6F0-D458-2FBB-2C00EE23CF27}"/>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4</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0" name="TextBox 9">
            <a:extLst>
              <a:ext uri="{FF2B5EF4-FFF2-40B4-BE49-F238E27FC236}">
                <a16:creationId xmlns:a16="http://schemas.microsoft.com/office/drawing/2014/main" id="{778B8878-BBFD-1F38-F703-4C1557B93366}"/>
              </a:ext>
            </a:extLst>
          </p:cNvPr>
          <p:cNvSpPr txBox="1"/>
          <p:nvPr/>
        </p:nvSpPr>
        <p:spPr>
          <a:xfrm>
            <a:off x="3381863" y="4860246"/>
            <a:ext cx="8713130"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Using YOLO to eliminate background detections from Fast R-CNN get a significant boost in performance</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Fast R-CNN + YOLO model is one of the highest performing detection methods. </a:t>
            </a:r>
          </a:p>
        </p:txBody>
      </p:sp>
    </p:spTree>
    <p:extLst>
      <p:ext uri="{BB962C8B-B14F-4D97-AF65-F5344CB8AC3E}">
        <p14:creationId xmlns:p14="http://schemas.microsoft.com/office/powerpoint/2010/main" val="3745290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15" name="TextBox 14">
            <a:extLst>
              <a:ext uri="{FF2B5EF4-FFF2-40B4-BE49-F238E27FC236}">
                <a16:creationId xmlns:a16="http://schemas.microsoft.com/office/drawing/2014/main" id="{F53F1135-C026-BF6D-2675-CD01F2A8400C}"/>
              </a:ext>
            </a:extLst>
          </p:cNvPr>
          <p:cNvSpPr txBox="1"/>
          <p:nvPr/>
        </p:nvSpPr>
        <p:spPr>
          <a:xfrm>
            <a:off x="1159143" y="4204366"/>
            <a:ext cx="929742"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Real-time</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6" name="TextBox 15">
            <a:extLst>
              <a:ext uri="{FF2B5EF4-FFF2-40B4-BE49-F238E27FC236}">
                <a16:creationId xmlns:a16="http://schemas.microsoft.com/office/drawing/2014/main" id="{A0255D29-707C-E400-A33B-73F44E2FFAC7}"/>
              </a:ext>
            </a:extLst>
          </p:cNvPr>
          <p:cNvSpPr txBox="1"/>
          <p:nvPr/>
        </p:nvSpPr>
        <p:spPr>
          <a:xfrm>
            <a:off x="554458" y="2936558"/>
            <a:ext cx="2139112"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Combining</a:t>
            </a:r>
          </a:p>
        </p:txBody>
      </p:sp>
      <p:grpSp>
        <p:nvGrpSpPr>
          <p:cNvPr id="23" name="그룹 22">
            <a:extLst>
              <a:ext uri="{FF2B5EF4-FFF2-40B4-BE49-F238E27FC236}">
                <a16:creationId xmlns:a16="http://schemas.microsoft.com/office/drawing/2014/main" id="{ADE83F5F-6A20-41D9-DA76-500AEDA49D6B}"/>
              </a:ext>
            </a:extLst>
          </p:cNvPr>
          <p:cNvGrpSpPr/>
          <p:nvPr/>
        </p:nvGrpSpPr>
        <p:grpSpPr>
          <a:xfrm>
            <a:off x="1377791" y="2179991"/>
            <a:ext cx="492443" cy="501587"/>
            <a:chOff x="7068195" y="1691107"/>
            <a:chExt cx="492443" cy="501587"/>
          </a:xfrm>
        </p:grpSpPr>
        <p:sp>
          <p:nvSpPr>
            <p:cNvPr id="24" name="타원 23">
              <a:extLst>
                <a:ext uri="{FF2B5EF4-FFF2-40B4-BE49-F238E27FC236}">
                  <a16:creationId xmlns:a16="http://schemas.microsoft.com/office/drawing/2014/main" id="{9240FA9B-093B-937F-8822-C53BAB6DE929}"/>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id="{F773A5BD-C04B-01EA-FB58-BBE86F6909C5}"/>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4</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26" name="그림 25">
            <a:extLst>
              <a:ext uri="{FF2B5EF4-FFF2-40B4-BE49-F238E27FC236}">
                <a16:creationId xmlns:a16="http://schemas.microsoft.com/office/drawing/2014/main" id="{57EA124F-B2A5-5FE7-A5C6-56EDC71CF1DA}"/>
              </a:ext>
            </a:extLst>
          </p:cNvPr>
          <p:cNvPicPr>
            <a:picLocks noChangeAspect="1"/>
          </p:cNvPicPr>
          <p:nvPr/>
        </p:nvPicPr>
        <p:blipFill>
          <a:blip r:embed="rId5"/>
          <a:stretch>
            <a:fillRect/>
          </a:stretch>
        </p:blipFill>
        <p:spPr>
          <a:xfrm>
            <a:off x="5060306" y="3429000"/>
            <a:ext cx="5753903" cy="2276793"/>
          </a:xfrm>
          <a:prstGeom prst="rect">
            <a:avLst/>
          </a:prstGeom>
        </p:spPr>
      </p:pic>
      <p:pic>
        <p:nvPicPr>
          <p:cNvPr id="27" name="그림 26">
            <a:extLst>
              <a:ext uri="{FF2B5EF4-FFF2-40B4-BE49-F238E27FC236}">
                <a16:creationId xmlns:a16="http://schemas.microsoft.com/office/drawing/2014/main" id="{7C9BF880-6EAA-6EEB-65DF-BFBE4CCB5C82}"/>
              </a:ext>
            </a:extLst>
          </p:cNvPr>
          <p:cNvPicPr>
            <a:picLocks noChangeAspect="1"/>
          </p:cNvPicPr>
          <p:nvPr/>
        </p:nvPicPr>
        <p:blipFill>
          <a:blip r:embed="rId6"/>
          <a:stretch>
            <a:fillRect/>
          </a:stretch>
        </p:blipFill>
        <p:spPr>
          <a:xfrm>
            <a:off x="5114390" y="906798"/>
            <a:ext cx="5638395" cy="2550190"/>
          </a:xfrm>
          <a:prstGeom prst="rect">
            <a:avLst/>
          </a:prstGeom>
        </p:spPr>
      </p:pic>
      <p:sp>
        <p:nvSpPr>
          <p:cNvPr id="28" name="TextBox 27">
            <a:extLst>
              <a:ext uri="{FF2B5EF4-FFF2-40B4-BE49-F238E27FC236}">
                <a16:creationId xmlns:a16="http://schemas.microsoft.com/office/drawing/2014/main" id="{C73F1348-171E-8D70-8C4F-CF1DB0404407}"/>
              </a:ext>
            </a:extLst>
          </p:cNvPr>
          <p:cNvSpPr txBox="1"/>
          <p:nvPr/>
        </p:nvSpPr>
        <p:spPr>
          <a:xfrm>
            <a:off x="5114390" y="5875943"/>
            <a:ext cx="5638395" cy="215444"/>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When attached to a webcam, It functions like a tracking system</a:t>
            </a:r>
          </a:p>
        </p:txBody>
      </p:sp>
    </p:spTree>
    <p:extLst>
      <p:ext uri="{BB962C8B-B14F-4D97-AF65-F5344CB8AC3E}">
        <p14:creationId xmlns:p14="http://schemas.microsoft.com/office/powerpoint/2010/main" val="678869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39963BA2-E471-4B59-A3C4-85FAE927A700}"/>
              </a:ext>
            </a:extLst>
          </p:cNvPr>
          <p:cNvSpPr/>
          <p:nvPr/>
        </p:nvSpPr>
        <p:spPr>
          <a:xfrm>
            <a:off x="-1" y="0"/>
            <a:ext cx="12192000" cy="374904"/>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8F0F4D5F-2EB4-44C5-B412-75725B0B8498}"/>
              </a:ext>
            </a:extLst>
          </p:cNvPr>
          <p:cNvSpPr/>
          <p:nvPr/>
        </p:nvSpPr>
        <p:spPr>
          <a:xfrm>
            <a:off x="-1" y="6483096"/>
            <a:ext cx="12192000" cy="374904"/>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래픽 6">
            <a:extLst>
              <a:ext uri="{FF2B5EF4-FFF2-40B4-BE49-F238E27FC236}">
                <a16:creationId xmlns:a16="http://schemas.microsoft.com/office/drawing/2014/main" id="{979608DA-9AD2-4C54-91CC-E4F2DE7002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4628415"/>
            <a:ext cx="2962275" cy="1924050"/>
          </a:xfrm>
          <a:prstGeom prst="rect">
            <a:avLst/>
          </a:prstGeom>
        </p:spPr>
      </p:pic>
      <p:sp>
        <p:nvSpPr>
          <p:cNvPr id="8" name="TextBox 7">
            <a:extLst>
              <a:ext uri="{FF2B5EF4-FFF2-40B4-BE49-F238E27FC236}">
                <a16:creationId xmlns:a16="http://schemas.microsoft.com/office/drawing/2014/main" id="{0983FD00-140C-49EA-AC40-0FBE81632C9D}"/>
              </a:ext>
            </a:extLst>
          </p:cNvPr>
          <p:cNvSpPr txBox="1"/>
          <p:nvPr/>
        </p:nvSpPr>
        <p:spPr>
          <a:xfrm>
            <a:off x="180977" y="2695504"/>
            <a:ext cx="1183004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“THANK YOU FOR WATCHING”</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pic>
        <p:nvPicPr>
          <p:cNvPr id="11" name="그래픽 10">
            <a:extLst>
              <a:ext uri="{FF2B5EF4-FFF2-40B4-BE49-F238E27FC236}">
                <a16:creationId xmlns:a16="http://schemas.microsoft.com/office/drawing/2014/main" id="{572FD011-8D4E-499F-BA59-5538156AC4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1662" y="0"/>
            <a:ext cx="828675" cy="1685925"/>
          </a:xfrm>
          <a:prstGeom prst="rect">
            <a:avLst/>
          </a:prstGeom>
        </p:spPr>
      </p:pic>
    </p:spTree>
    <p:extLst>
      <p:ext uri="{BB962C8B-B14F-4D97-AF65-F5344CB8AC3E}">
        <p14:creationId xmlns:p14="http://schemas.microsoft.com/office/powerpoint/2010/main" val="4228004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cxnSp>
        <p:nvCxnSpPr>
          <p:cNvPr id="36" name="직선 연결선 35">
            <a:extLst>
              <a:ext uri="{FF2B5EF4-FFF2-40B4-BE49-F238E27FC236}">
                <a16:creationId xmlns:a16="http://schemas.microsoft.com/office/drawing/2014/main" id="{04EE95CB-D419-4E11-B5B7-4A8F8DABF702}"/>
              </a:ext>
            </a:extLst>
          </p:cNvPr>
          <p:cNvCxnSpPr>
            <a:cxnSpLocks/>
            <a:stCxn id="56" idx="2"/>
            <a:endCxn id="62" idx="6"/>
          </p:cNvCxnSpPr>
          <p:nvPr/>
        </p:nvCxnSpPr>
        <p:spPr>
          <a:xfrm>
            <a:off x="5222298" y="3139656"/>
            <a:ext cx="5285927" cy="0"/>
          </a:xfrm>
          <a:prstGeom prst="line">
            <a:avLst/>
          </a:prstGeom>
          <a:ln w="38100" cap="rnd">
            <a:solidFill>
              <a:schemeClr val="bg1">
                <a:lumMod val="8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sp>
        <p:nvSpPr>
          <p:cNvPr id="9" name="TextBox 8">
            <a:extLst>
              <a:ext uri="{FF2B5EF4-FFF2-40B4-BE49-F238E27FC236}">
                <a16:creationId xmlns:a16="http://schemas.microsoft.com/office/drawing/2014/main" id="{4F06A794-78EC-41F2-964B-460E51BD0141}"/>
              </a:ext>
            </a:extLst>
          </p:cNvPr>
          <p:cNvSpPr txBox="1"/>
          <p:nvPr/>
        </p:nvSpPr>
        <p:spPr>
          <a:xfrm>
            <a:off x="821938" y="4204366"/>
            <a:ext cx="1604157"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Object Detection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cxnSp>
        <p:nvCxnSpPr>
          <p:cNvPr id="31" name="직선 연결선 30">
            <a:extLst>
              <a:ext uri="{FF2B5EF4-FFF2-40B4-BE49-F238E27FC236}">
                <a16:creationId xmlns:a16="http://schemas.microsoft.com/office/drawing/2014/main" id="{368E99C7-59A5-4828-8500-AB000F79E9D2}"/>
              </a:ext>
            </a:extLst>
          </p:cNvPr>
          <p:cNvCxnSpPr/>
          <p:nvPr/>
        </p:nvCxnSpPr>
        <p:spPr>
          <a:xfrm>
            <a:off x="5923866" y="4174120"/>
            <a:ext cx="294689" cy="0"/>
          </a:xfrm>
          <a:prstGeom prst="line">
            <a:avLst/>
          </a:prstGeom>
          <a:ln w="3810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CFD2951B-1B48-456F-BE80-448578B78D66}"/>
              </a:ext>
            </a:extLst>
          </p:cNvPr>
          <p:cNvCxnSpPr/>
          <p:nvPr/>
        </p:nvCxnSpPr>
        <p:spPr>
          <a:xfrm>
            <a:off x="9526759" y="4174120"/>
            <a:ext cx="294689" cy="0"/>
          </a:xfrm>
          <a:prstGeom prst="line">
            <a:avLst/>
          </a:prstGeom>
          <a:ln w="3810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FE15D89-154B-4139-A2D8-12F34DC1CEDA}"/>
              </a:ext>
            </a:extLst>
          </p:cNvPr>
          <p:cNvSpPr txBox="1"/>
          <p:nvPr/>
        </p:nvSpPr>
        <p:spPr>
          <a:xfrm>
            <a:off x="4416880" y="4336713"/>
            <a:ext cx="3282951" cy="646331"/>
          </a:xfrm>
          <a:prstGeom prst="rect">
            <a:avLst/>
          </a:prstGeom>
          <a:noFill/>
        </p:spPr>
        <p:txBody>
          <a:bodyPr wrap="non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Instantly know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what objects are in the image,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where they are, and how they interact</a:t>
            </a:r>
            <a:endParaRPr lang="ko-KR" altLang="en-US" sz="1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35" name="TextBox 34">
            <a:extLst>
              <a:ext uri="{FF2B5EF4-FFF2-40B4-BE49-F238E27FC236}">
                <a16:creationId xmlns:a16="http://schemas.microsoft.com/office/drawing/2014/main" id="{F17E5978-3C1D-4DD9-8F2C-EB5F50413393}"/>
              </a:ext>
            </a:extLst>
          </p:cNvPr>
          <p:cNvSpPr txBox="1"/>
          <p:nvPr/>
        </p:nvSpPr>
        <p:spPr>
          <a:xfrm>
            <a:off x="8084393" y="4336713"/>
            <a:ext cx="3175549" cy="646331"/>
          </a:xfrm>
          <a:prstGeom prst="rect">
            <a:avLst/>
          </a:prstGeom>
          <a:noFill/>
        </p:spPr>
        <p:txBody>
          <a:bodyPr wrap="non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Don’t Know</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what objects are in the image,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where they are, and how they interact</a:t>
            </a:r>
            <a:endParaRPr lang="ko-KR" altLang="en-US" sz="1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grpSp>
        <p:nvGrpSpPr>
          <p:cNvPr id="49" name="그룹 48">
            <a:extLst>
              <a:ext uri="{FF2B5EF4-FFF2-40B4-BE49-F238E27FC236}">
                <a16:creationId xmlns:a16="http://schemas.microsoft.com/office/drawing/2014/main" id="{6107C52E-65BB-1F33-D752-D26C91FB6924}"/>
              </a:ext>
            </a:extLst>
          </p:cNvPr>
          <p:cNvGrpSpPr/>
          <p:nvPr/>
        </p:nvGrpSpPr>
        <p:grpSpPr>
          <a:xfrm>
            <a:off x="5222298" y="2303599"/>
            <a:ext cx="1672114" cy="1672114"/>
            <a:chOff x="6981537" y="2303599"/>
            <a:chExt cx="1672114" cy="1672114"/>
          </a:xfrm>
          <a:solidFill>
            <a:srgbClr val="B8CB43"/>
          </a:solidFill>
        </p:grpSpPr>
        <p:sp>
          <p:nvSpPr>
            <p:cNvPr id="56" name="타원 55">
              <a:extLst>
                <a:ext uri="{FF2B5EF4-FFF2-40B4-BE49-F238E27FC236}">
                  <a16:creationId xmlns:a16="http://schemas.microsoft.com/office/drawing/2014/main" id="{10B51514-1DC4-3510-F74C-EE6083C53CB5}"/>
                </a:ext>
              </a:extLst>
            </p:cNvPr>
            <p:cNvSpPr/>
            <p:nvPr/>
          </p:nvSpPr>
          <p:spPr>
            <a:xfrm>
              <a:off x="6981537" y="2303599"/>
              <a:ext cx="1672114" cy="16721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304">
              <a:extLst>
                <a:ext uri="{FF2B5EF4-FFF2-40B4-BE49-F238E27FC236}">
                  <a16:creationId xmlns:a16="http://schemas.microsoft.com/office/drawing/2014/main" id="{DF08EB9D-94D1-EB88-FD9A-06A82B56846E}"/>
                </a:ext>
              </a:extLst>
            </p:cNvPr>
            <p:cNvSpPr>
              <a:spLocks noChangeArrowheads="1"/>
            </p:cNvSpPr>
            <p:nvPr/>
          </p:nvSpPr>
          <p:spPr bwMode="auto">
            <a:xfrm>
              <a:off x="7103668" y="2859656"/>
              <a:ext cx="1427852" cy="523220"/>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800" dirty="0">
                  <a:solidFill>
                    <a:schemeClr val="bg1"/>
                  </a:solidFill>
                  <a:latin typeface="나눔스퀘어라운드OTF Bold" panose="020B0600000101010101" pitchFamily="34" charset="-127"/>
                  <a:ea typeface="나눔스퀘어라운드OTF Bold" panose="020B0600000101010101" pitchFamily="34" charset="-127"/>
                </a:rPr>
                <a:t>Human</a:t>
              </a:r>
            </a:p>
          </p:txBody>
        </p:sp>
      </p:grpSp>
      <p:grpSp>
        <p:nvGrpSpPr>
          <p:cNvPr id="61" name="그룹 60">
            <a:extLst>
              <a:ext uri="{FF2B5EF4-FFF2-40B4-BE49-F238E27FC236}">
                <a16:creationId xmlns:a16="http://schemas.microsoft.com/office/drawing/2014/main" id="{F1278D84-8E98-73DD-960A-6EA565070111}"/>
              </a:ext>
            </a:extLst>
          </p:cNvPr>
          <p:cNvGrpSpPr/>
          <p:nvPr/>
        </p:nvGrpSpPr>
        <p:grpSpPr>
          <a:xfrm>
            <a:off x="8836111" y="2303599"/>
            <a:ext cx="1672114" cy="1672114"/>
            <a:chOff x="9337258" y="2303599"/>
            <a:chExt cx="1672114" cy="1672114"/>
          </a:xfrm>
          <a:solidFill>
            <a:srgbClr val="FFB77E"/>
          </a:solidFill>
        </p:grpSpPr>
        <p:sp>
          <p:nvSpPr>
            <p:cNvPr id="62" name="타원 61">
              <a:extLst>
                <a:ext uri="{FF2B5EF4-FFF2-40B4-BE49-F238E27FC236}">
                  <a16:creationId xmlns:a16="http://schemas.microsoft.com/office/drawing/2014/main" id="{9A65F674-AC9B-309B-FFE7-E4ED3E0B0774}"/>
                </a:ext>
              </a:extLst>
            </p:cNvPr>
            <p:cNvSpPr/>
            <p:nvPr/>
          </p:nvSpPr>
          <p:spPr>
            <a:xfrm>
              <a:off x="9337258" y="2303599"/>
              <a:ext cx="1672114" cy="16721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304">
              <a:extLst>
                <a:ext uri="{FF2B5EF4-FFF2-40B4-BE49-F238E27FC236}">
                  <a16:creationId xmlns:a16="http://schemas.microsoft.com/office/drawing/2014/main" id="{23C826A6-9F08-D596-3557-F4E7400DF748}"/>
                </a:ext>
              </a:extLst>
            </p:cNvPr>
            <p:cNvSpPr>
              <a:spLocks noChangeArrowheads="1"/>
            </p:cNvSpPr>
            <p:nvPr/>
          </p:nvSpPr>
          <p:spPr bwMode="auto">
            <a:xfrm>
              <a:off x="9697321" y="2859656"/>
              <a:ext cx="951988" cy="523220"/>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800" dirty="0">
                  <a:solidFill>
                    <a:schemeClr val="bg1"/>
                  </a:solidFill>
                  <a:latin typeface="나눔스퀘어라운드OTF Bold" panose="020B0600000101010101" pitchFamily="34" charset="-127"/>
                  <a:ea typeface="나눔스퀘어라운드OTF Bold" panose="020B0600000101010101" pitchFamily="34" charset="-127"/>
                </a:rPr>
                <a:t>Com</a:t>
              </a:r>
            </a:p>
          </p:txBody>
        </p:sp>
      </p:grpSp>
    </p:spTree>
    <p:extLst>
      <p:ext uri="{BB962C8B-B14F-4D97-AF65-F5344CB8AC3E}">
        <p14:creationId xmlns:p14="http://schemas.microsoft.com/office/powerpoint/2010/main" val="402239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sp>
        <p:nvSpPr>
          <p:cNvPr id="9" name="TextBox 8">
            <a:extLst>
              <a:ext uri="{FF2B5EF4-FFF2-40B4-BE49-F238E27FC236}">
                <a16:creationId xmlns:a16="http://schemas.microsoft.com/office/drawing/2014/main" id="{4F06A794-78EC-41F2-964B-460E51BD0141}"/>
              </a:ext>
            </a:extLst>
          </p:cNvPr>
          <p:cNvSpPr txBox="1"/>
          <p:nvPr/>
        </p:nvSpPr>
        <p:spPr>
          <a:xfrm>
            <a:off x="1305018" y="4204366"/>
            <a:ext cx="637996"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R-CNN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2054" name="Picture 6">
            <a:extLst>
              <a:ext uri="{FF2B5EF4-FFF2-40B4-BE49-F238E27FC236}">
                <a16:creationId xmlns:a16="http://schemas.microsoft.com/office/drawing/2014/main" id="{A333F31D-8330-EC47-0CC8-8BC0040325C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43969" y="1789726"/>
            <a:ext cx="6650182" cy="236306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7A63E77-914D-3B87-80E7-CF7C0DDBCCB5}"/>
              </a:ext>
            </a:extLst>
          </p:cNvPr>
          <p:cNvSpPr txBox="1"/>
          <p:nvPr/>
        </p:nvSpPr>
        <p:spPr>
          <a:xfrm>
            <a:off x="4932052" y="4666220"/>
            <a:ext cx="6009857" cy="646331"/>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Need 2 Stage</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Region Proposal + Region Classification</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Pipelines are complex, slow and hard to optimize</a:t>
            </a:r>
          </a:p>
        </p:txBody>
      </p:sp>
    </p:spTree>
    <p:extLst>
      <p:ext uri="{BB962C8B-B14F-4D97-AF65-F5344CB8AC3E}">
        <p14:creationId xmlns:p14="http://schemas.microsoft.com/office/powerpoint/2010/main" val="3939123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24" name="TextBox 23">
            <a:extLst>
              <a:ext uri="{FF2B5EF4-FFF2-40B4-BE49-F238E27FC236}">
                <a16:creationId xmlns:a16="http://schemas.microsoft.com/office/drawing/2014/main" id="{B7A63E77-914D-3B87-80E7-CF7C0DDBCCB5}"/>
              </a:ext>
            </a:extLst>
          </p:cNvPr>
          <p:cNvSpPr txBox="1"/>
          <p:nvPr/>
        </p:nvSpPr>
        <p:spPr>
          <a:xfrm>
            <a:off x="4868761" y="4296707"/>
            <a:ext cx="6009857" cy="646331"/>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Simple</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Reframe object detection as a single regression problem</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Only Single Convolutional Network</a:t>
            </a:r>
          </a:p>
        </p:txBody>
      </p:sp>
      <p:pic>
        <p:nvPicPr>
          <p:cNvPr id="3" name="그림 2">
            <a:extLst>
              <a:ext uri="{FF2B5EF4-FFF2-40B4-BE49-F238E27FC236}">
                <a16:creationId xmlns:a16="http://schemas.microsoft.com/office/drawing/2014/main" id="{C3A90578-DCCE-2706-0B11-AFE7238DB4B4}"/>
              </a:ext>
            </a:extLst>
          </p:cNvPr>
          <p:cNvPicPr>
            <a:picLocks noChangeAspect="1"/>
          </p:cNvPicPr>
          <p:nvPr/>
        </p:nvPicPr>
        <p:blipFill>
          <a:blip r:embed="rId5"/>
          <a:stretch>
            <a:fillRect/>
          </a:stretch>
        </p:blipFill>
        <p:spPr>
          <a:xfrm>
            <a:off x="4883110" y="2179991"/>
            <a:ext cx="6096851" cy="1495634"/>
          </a:xfrm>
          <a:prstGeom prst="rect">
            <a:avLst/>
          </a:prstGeom>
        </p:spPr>
      </p:pic>
      <p:sp>
        <p:nvSpPr>
          <p:cNvPr id="14" name="TextBox 13">
            <a:extLst>
              <a:ext uri="{FF2B5EF4-FFF2-40B4-BE49-F238E27FC236}">
                <a16:creationId xmlns:a16="http://schemas.microsoft.com/office/drawing/2014/main" id="{F90F2D40-9359-EA59-D998-C57608165578}"/>
              </a:ext>
            </a:extLst>
          </p:cNvPr>
          <p:cNvSpPr txBox="1"/>
          <p:nvPr/>
        </p:nvSpPr>
        <p:spPr>
          <a:xfrm>
            <a:off x="1363624" y="4204366"/>
            <a:ext cx="520785"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YOLO</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18451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591748" y="4204366"/>
            <a:ext cx="2064541"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Network Architecture</a:t>
            </a: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10" name="그림 9">
            <a:extLst>
              <a:ext uri="{FF2B5EF4-FFF2-40B4-BE49-F238E27FC236}">
                <a16:creationId xmlns:a16="http://schemas.microsoft.com/office/drawing/2014/main" id="{9D462160-8C4F-11E6-7831-BD688DF08D96}"/>
              </a:ext>
            </a:extLst>
          </p:cNvPr>
          <p:cNvPicPr>
            <a:picLocks noChangeAspect="1"/>
          </p:cNvPicPr>
          <p:nvPr/>
        </p:nvPicPr>
        <p:blipFill>
          <a:blip r:embed="rId5"/>
          <a:stretch>
            <a:fillRect/>
          </a:stretch>
        </p:blipFill>
        <p:spPr>
          <a:xfrm>
            <a:off x="4158631" y="1364056"/>
            <a:ext cx="7278116" cy="3086531"/>
          </a:xfrm>
          <a:prstGeom prst="rect">
            <a:avLst/>
          </a:prstGeom>
        </p:spPr>
      </p:pic>
      <p:sp>
        <p:nvSpPr>
          <p:cNvPr id="11" name="TextBox 10">
            <a:extLst>
              <a:ext uri="{FF2B5EF4-FFF2-40B4-BE49-F238E27FC236}">
                <a16:creationId xmlns:a16="http://schemas.microsoft.com/office/drawing/2014/main" id="{CFE721BA-14A4-EE3B-D35E-12F6CE80CAD8}"/>
              </a:ext>
            </a:extLst>
          </p:cNvPr>
          <p:cNvSpPr txBox="1"/>
          <p:nvPr/>
        </p:nvSpPr>
        <p:spPr>
          <a:xfrm>
            <a:off x="5061489" y="4861604"/>
            <a:ext cx="6009857"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Inspired by the </a:t>
            </a:r>
            <a:r>
              <a:rPr lang="en-US" altLang="ko-KR" sz="1400" dirty="0" err="1">
                <a:solidFill>
                  <a:srgbClr val="56304B"/>
                </a:solidFill>
                <a:latin typeface="나눔스퀘어라운드OTF Regular" panose="020B0600000101010101" pitchFamily="34" charset="-127"/>
                <a:ea typeface="나눔스퀘어라운드OTF Regular" panose="020B0600000101010101" pitchFamily="34" charset="-127"/>
              </a:rPr>
              <a:t>GoogLeNet</a:t>
            </a: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 model for image classification</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24 convolutional layers followed by 2 fully connected layers</a:t>
            </a:r>
          </a:p>
        </p:txBody>
      </p:sp>
    </p:spTree>
    <p:extLst>
      <p:ext uri="{BB962C8B-B14F-4D97-AF65-F5344CB8AC3E}">
        <p14:creationId xmlns:p14="http://schemas.microsoft.com/office/powerpoint/2010/main" val="265912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993172" y="4204366"/>
            <a:ext cx="1261692"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How To Work</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4" name="그림 3">
            <a:extLst>
              <a:ext uri="{FF2B5EF4-FFF2-40B4-BE49-F238E27FC236}">
                <a16:creationId xmlns:a16="http://schemas.microsoft.com/office/drawing/2014/main" id="{AC09ACA0-8BEC-71E7-4419-D50D42DF02BA}"/>
              </a:ext>
            </a:extLst>
          </p:cNvPr>
          <p:cNvPicPr>
            <a:picLocks noChangeAspect="1"/>
          </p:cNvPicPr>
          <p:nvPr/>
        </p:nvPicPr>
        <p:blipFill>
          <a:blip r:embed="rId5"/>
          <a:stretch>
            <a:fillRect/>
          </a:stretch>
        </p:blipFill>
        <p:spPr>
          <a:xfrm>
            <a:off x="4745874" y="940792"/>
            <a:ext cx="6220693" cy="3991532"/>
          </a:xfrm>
          <a:prstGeom prst="rect">
            <a:avLst/>
          </a:prstGeom>
        </p:spPr>
      </p:pic>
      <p:sp>
        <p:nvSpPr>
          <p:cNvPr id="10" name="TextBox 9">
            <a:extLst>
              <a:ext uri="{FF2B5EF4-FFF2-40B4-BE49-F238E27FC236}">
                <a16:creationId xmlns:a16="http://schemas.microsoft.com/office/drawing/2014/main" id="{27617B9A-E00B-03ED-27C5-6F3CCA20A6C2}"/>
              </a:ext>
            </a:extLst>
          </p:cNvPr>
          <p:cNvSpPr txBox="1"/>
          <p:nvPr/>
        </p:nvSpPr>
        <p:spPr>
          <a:xfrm>
            <a:off x="4956710" y="5270877"/>
            <a:ext cx="6009857" cy="646331"/>
          </a:xfrm>
          <a:prstGeom prst="rect">
            <a:avLst/>
          </a:prstGeom>
          <a:noFill/>
        </p:spPr>
        <p:txBody>
          <a:bodyPr wrap="square" lIns="0" tIns="0" rIns="0" bIns="0" rtlCol="0">
            <a:spAutoFit/>
          </a:bodyPr>
          <a:lstStyle/>
          <a:p>
            <a:pPr marL="228600" indent="-228600" algn="ctr">
              <a:buAutoNum type="arabicPeriod"/>
            </a:pP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YOLO divide the input image into an S * S grid.</a:t>
            </a:r>
          </a:p>
          <a:p>
            <a:pPr marL="228600" indent="-228600" algn="ctr">
              <a:buAutoNum type="arabicPeriod"/>
            </a:pP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Each grid cell predicts bounding boxes and confidence scores.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and also predicts conditional class probabilities at same time </a:t>
            </a:r>
          </a:p>
        </p:txBody>
      </p:sp>
    </p:spTree>
    <p:extLst>
      <p:ext uri="{BB962C8B-B14F-4D97-AF65-F5344CB8AC3E}">
        <p14:creationId xmlns:p14="http://schemas.microsoft.com/office/powerpoint/2010/main" val="394746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1025937" y="4204366"/>
            <a:ext cx="1196161"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How to work</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3" name="그림 2">
            <a:extLst>
              <a:ext uri="{FF2B5EF4-FFF2-40B4-BE49-F238E27FC236}">
                <a16:creationId xmlns:a16="http://schemas.microsoft.com/office/drawing/2014/main" id="{68BFB4D4-2CC8-DED1-5974-82FAB15AA28D}"/>
              </a:ext>
            </a:extLst>
          </p:cNvPr>
          <p:cNvPicPr>
            <a:picLocks noChangeAspect="1"/>
          </p:cNvPicPr>
          <p:nvPr/>
        </p:nvPicPr>
        <p:blipFill>
          <a:blip r:embed="rId5"/>
          <a:stretch>
            <a:fillRect/>
          </a:stretch>
        </p:blipFill>
        <p:spPr>
          <a:xfrm>
            <a:off x="7080093" y="1317089"/>
            <a:ext cx="4744112" cy="457264"/>
          </a:xfrm>
          <a:prstGeom prst="rect">
            <a:avLst/>
          </a:prstGeom>
        </p:spPr>
      </p:pic>
      <p:pic>
        <p:nvPicPr>
          <p:cNvPr id="11" name="그림 10">
            <a:extLst>
              <a:ext uri="{FF2B5EF4-FFF2-40B4-BE49-F238E27FC236}">
                <a16:creationId xmlns:a16="http://schemas.microsoft.com/office/drawing/2014/main" id="{141CE6DD-4057-D4CB-8DFC-D26DCFDD34ED}"/>
              </a:ext>
            </a:extLst>
          </p:cNvPr>
          <p:cNvPicPr>
            <a:picLocks noChangeAspect="1"/>
          </p:cNvPicPr>
          <p:nvPr/>
        </p:nvPicPr>
        <p:blipFill>
          <a:blip r:embed="rId6"/>
          <a:stretch>
            <a:fillRect/>
          </a:stretch>
        </p:blipFill>
        <p:spPr>
          <a:xfrm>
            <a:off x="3536214" y="2331710"/>
            <a:ext cx="6220693" cy="3991532"/>
          </a:xfrm>
          <a:prstGeom prst="rect">
            <a:avLst/>
          </a:prstGeom>
        </p:spPr>
      </p:pic>
      <p:sp>
        <p:nvSpPr>
          <p:cNvPr id="13" name="TextBox 12">
            <a:extLst>
              <a:ext uri="{FF2B5EF4-FFF2-40B4-BE49-F238E27FC236}">
                <a16:creationId xmlns:a16="http://schemas.microsoft.com/office/drawing/2014/main" id="{6A88BB8D-82D1-FBA0-D25C-6E3320DBE0BB}"/>
              </a:ext>
            </a:extLst>
          </p:cNvPr>
          <p:cNvSpPr txBox="1"/>
          <p:nvPr/>
        </p:nvSpPr>
        <p:spPr>
          <a:xfrm>
            <a:off x="7158010" y="1070868"/>
            <a:ext cx="3060005"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Class-Specific Confidence Score</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98016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9" name="TextBox 8">
            <a:extLst>
              <a:ext uri="{FF2B5EF4-FFF2-40B4-BE49-F238E27FC236}">
                <a16:creationId xmlns:a16="http://schemas.microsoft.com/office/drawing/2014/main" id="{4F06A794-78EC-41F2-964B-460E51BD0141}"/>
              </a:ext>
            </a:extLst>
          </p:cNvPr>
          <p:cNvSpPr txBox="1"/>
          <p:nvPr/>
        </p:nvSpPr>
        <p:spPr>
          <a:xfrm>
            <a:off x="1139906" y="4204366"/>
            <a:ext cx="968215"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Limitation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8" name="TextBox 17">
            <a:extLst>
              <a:ext uri="{FF2B5EF4-FFF2-40B4-BE49-F238E27FC236}">
                <a16:creationId xmlns:a16="http://schemas.microsoft.com/office/drawing/2014/main" id="{27EB26F4-E301-0FDC-A263-9284ADFE086C}"/>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grpSp>
        <p:nvGrpSpPr>
          <p:cNvPr id="19" name="그룹 18">
            <a:extLst>
              <a:ext uri="{FF2B5EF4-FFF2-40B4-BE49-F238E27FC236}">
                <a16:creationId xmlns:a16="http://schemas.microsoft.com/office/drawing/2014/main" id="{D1046724-0DBC-FD71-F0EC-C24DF1D05B1B}"/>
              </a:ext>
            </a:extLst>
          </p:cNvPr>
          <p:cNvGrpSpPr/>
          <p:nvPr/>
        </p:nvGrpSpPr>
        <p:grpSpPr>
          <a:xfrm>
            <a:off x="1377791" y="2179991"/>
            <a:ext cx="492443" cy="501587"/>
            <a:chOff x="7068195" y="1691107"/>
            <a:chExt cx="492443" cy="501587"/>
          </a:xfrm>
        </p:grpSpPr>
        <p:sp>
          <p:nvSpPr>
            <p:cNvPr id="20" name="타원 19">
              <a:extLst>
                <a:ext uri="{FF2B5EF4-FFF2-40B4-BE49-F238E27FC236}">
                  <a16:creationId xmlns:a16="http://schemas.microsoft.com/office/drawing/2014/main" id="{C462F76A-69F9-D244-4FED-16A152E16A2C}"/>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TextBox 20">
              <a:extLst>
                <a:ext uri="{FF2B5EF4-FFF2-40B4-BE49-F238E27FC236}">
                  <a16:creationId xmlns:a16="http://schemas.microsoft.com/office/drawing/2014/main" id="{8C655D73-BD18-465D-DED4-5C270429C5D1}"/>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7" name="TextBox 16">
            <a:extLst>
              <a:ext uri="{FF2B5EF4-FFF2-40B4-BE49-F238E27FC236}">
                <a16:creationId xmlns:a16="http://schemas.microsoft.com/office/drawing/2014/main" id="{75046474-8695-B526-39F4-1BD0C9B01945}"/>
              </a:ext>
            </a:extLst>
          </p:cNvPr>
          <p:cNvSpPr txBox="1"/>
          <p:nvPr/>
        </p:nvSpPr>
        <p:spPr>
          <a:xfrm>
            <a:off x="4337629" y="1374991"/>
            <a:ext cx="2978059"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1. Spatial Constraint </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2" name="TextBox 21">
            <a:extLst>
              <a:ext uri="{FF2B5EF4-FFF2-40B4-BE49-F238E27FC236}">
                <a16:creationId xmlns:a16="http://schemas.microsoft.com/office/drawing/2014/main" id="{7AA6C4E8-5299-69C0-AFD3-A56A1960F8E8}"/>
              </a:ext>
            </a:extLst>
          </p:cNvPr>
          <p:cNvSpPr txBox="1"/>
          <p:nvPr/>
        </p:nvSpPr>
        <p:spPr>
          <a:xfrm>
            <a:off x="4360603" y="1859238"/>
            <a:ext cx="5017220" cy="430887"/>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limits the number of nearby objects that YOLO</a:t>
            </a:r>
            <a:r>
              <a:rPr lang="ko-KR" altLang="en-US" sz="1400" dirty="0">
                <a:solidFill>
                  <a:srgbClr val="56304B"/>
                </a:solidFill>
                <a:latin typeface="나눔스퀘어라운드OTF Regular" panose="020B0600000101010101" pitchFamily="34" charset="-127"/>
                <a:ea typeface="나눔스퀘어라운드OTF Regular" panose="020B0600000101010101" pitchFamily="34" charset="-127"/>
              </a:rPr>
              <a:t> </a:t>
            </a: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can predict. </a:t>
            </a:r>
          </a:p>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So YOLO struggles with small objects that appear in groups</a:t>
            </a:r>
          </a:p>
        </p:txBody>
      </p:sp>
      <p:sp>
        <p:nvSpPr>
          <p:cNvPr id="23" name="TextBox 22">
            <a:extLst>
              <a:ext uri="{FF2B5EF4-FFF2-40B4-BE49-F238E27FC236}">
                <a16:creationId xmlns:a16="http://schemas.microsoft.com/office/drawing/2014/main" id="{8111890C-99E8-5B37-0C81-82493ACC7634}"/>
              </a:ext>
            </a:extLst>
          </p:cNvPr>
          <p:cNvSpPr txBox="1"/>
          <p:nvPr/>
        </p:nvSpPr>
        <p:spPr>
          <a:xfrm>
            <a:off x="4360603" y="2853750"/>
            <a:ext cx="7038465" cy="738664"/>
          </a:xfrm>
          <a:prstGeom prst="rect">
            <a:avLst/>
          </a:prstGeom>
          <a:noFill/>
        </p:spPr>
        <p:txBody>
          <a:bodyPr wrap="none" lIns="0" tIns="0" rIns="0" bIns="0" rtlCol="0">
            <a:spAutoFit/>
          </a:bodyPr>
          <a:lstStyle/>
          <a:p>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2. Struggles To Generalize Objects In </a:t>
            </a:r>
          </a:p>
          <a:p>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New Or Unusual Aspect Ratios Or Configurations </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4" name="TextBox 23">
            <a:extLst>
              <a:ext uri="{FF2B5EF4-FFF2-40B4-BE49-F238E27FC236}">
                <a16:creationId xmlns:a16="http://schemas.microsoft.com/office/drawing/2014/main" id="{42E6E400-DE26-595F-E26D-98CE09925DB4}"/>
              </a:ext>
            </a:extLst>
          </p:cNvPr>
          <p:cNvSpPr txBox="1"/>
          <p:nvPr/>
        </p:nvSpPr>
        <p:spPr>
          <a:xfrm>
            <a:off x="4337629" y="3709013"/>
            <a:ext cx="6136276" cy="215444"/>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Because YOLO has multiple </a:t>
            </a:r>
            <a:r>
              <a:rPr lang="en-US" altLang="ko-KR" sz="1400" dirty="0" err="1">
                <a:solidFill>
                  <a:srgbClr val="56304B"/>
                </a:solidFill>
                <a:latin typeface="나눔스퀘어라운드OTF Regular" panose="020B0600000101010101" pitchFamily="34" charset="-127"/>
                <a:ea typeface="나눔스퀘어라운드OTF Regular" panose="020B0600000101010101" pitchFamily="34" charset="-127"/>
              </a:rPr>
              <a:t>downsampling</a:t>
            </a: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 layers from the input image. </a:t>
            </a:r>
          </a:p>
        </p:txBody>
      </p:sp>
      <p:sp>
        <p:nvSpPr>
          <p:cNvPr id="25" name="TextBox 24">
            <a:extLst>
              <a:ext uri="{FF2B5EF4-FFF2-40B4-BE49-F238E27FC236}">
                <a16:creationId xmlns:a16="http://schemas.microsoft.com/office/drawing/2014/main" id="{3221DDF6-DDEF-2C48-0CD1-4E153AABA8C2}"/>
              </a:ext>
            </a:extLst>
          </p:cNvPr>
          <p:cNvSpPr txBox="1"/>
          <p:nvPr/>
        </p:nvSpPr>
        <p:spPr>
          <a:xfrm>
            <a:off x="4337629" y="4488082"/>
            <a:ext cx="3588034"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3. Incorrect Localizations</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6" name="TextBox 25">
            <a:extLst>
              <a:ext uri="{FF2B5EF4-FFF2-40B4-BE49-F238E27FC236}">
                <a16:creationId xmlns:a16="http://schemas.microsoft.com/office/drawing/2014/main" id="{514AF0FF-B6AC-14A0-01D0-F8469F3DD1F3}"/>
              </a:ext>
            </a:extLst>
          </p:cNvPr>
          <p:cNvSpPr txBox="1"/>
          <p:nvPr/>
        </p:nvSpPr>
        <p:spPr>
          <a:xfrm>
            <a:off x="4350555" y="4974013"/>
            <a:ext cx="5664004" cy="430887"/>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YOLO's loss function treats errors the same in small bounding boxes and large bounding boxes.</a:t>
            </a:r>
          </a:p>
        </p:txBody>
      </p:sp>
    </p:spTree>
    <p:extLst>
      <p:ext uri="{BB962C8B-B14F-4D97-AF65-F5344CB8AC3E}">
        <p14:creationId xmlns:p14="http://schemas.microsoft.com/office/powerpoint/2010/main" val="93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1276161" y="4204366"/>
            <a:ext cx="695704"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Benefit</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7" name="TextBox 16">
            <a:extLst>
              <a:ext uri="{FF2B5EF4-FFF2-40B4-BE49-F238E27FC236}">
                <a16:creationId xmlns:a16="http://schemas.microsoft.com/office/drawing/2014/main" id="{0EBEF209-7204-01DC-1690-894A3388D58D}"/>
              </a:ext>
            </a:extLst>
          </p:cNvPr>
          <p:cNvSpPr txBox="1"/>
          <p:nvPr/>
        </p:nvSpPr>
        <p:spPr>
          <a:xfrm>
            <a:off x="4337629" y="1443164"/>
            <a:ext cx="2305504"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1. </a:t>
            </a:r>
            <a:r>
              <a:rPr lang="en-US" altLang="ko-KR" sz="2400" dirty="0" err="1">
                <a:solidFill>
                  <a:srgbClr val="56304B"/>
                </a:solidFill>
                <a:latin typeface="나눔스퀘어라운드OTF Regular" panose="020B0600000101010101" pitchFamily="34" charset="-127"/>
                <a:ea typeface="나눔스퀘어라운드OTF Regular" panose="020B0600000101010101" pitchFamily="34" charset="-127"/>
              </a:rPr>
              <a:t>Extremly</a:t>
            </a: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 Fast</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8" name="TextBox 17">
            <a:extLst>
              <a:ext uri="{FF2B5EF4-FFF2-40B4-BE49-F238E27FC236}">
                <a16:creationId xmlns:a16="http://schemas.microsoft.com/office/drawing/2014/main" id="{E9E9367E-7AEC-8122-EF12-C21C4A95C337}"/>
              </a:ext>
            </a:extLst>
          </p:cNvPr>
          <p:cNvSpPr txBox="1"/>
          <p:nvPr/>
        </p:nvSpPr>
        <p:spPr>
          <a:xfrm>
            <a:off x="4337629" y="1899345"/>
            <a:ext cx="6522779" cy="215444"/>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Because YOLO doesn’t need a complex pipeline</a:t>
            </a:r>
          </a:p>
        </p:txBody>
      </p:sp>
      <p:sp>
        <p:nvSpPr>
          <p:cNvPr id="19" name="TextBox 18">
            <a:extLst>
              <a:ext uri="{FF2B5EF4-FFF2-40B4-BE49-F238E27FC236}">
                <a16:creationId xmlns:a16="http://schemas.microsoft.com/office/drawing/2014/main" id="{B093C246-D353-36EE-3935-C8B772CC8E3A}"/>
              </a:ext>
            </a:extLst>
          </p:cNvPr>
          <p:cNvSpPr txBox="1"/>
          <p:nvPr/>
        </p:nvSpPr>
        <p:spPr>
          <a:xfrm>
            <a:off x="4337629" y="2905094"/>
            <a:ext cx="5351017"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2. Reasons Globally About The Image </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0" name="TextBox 19">
            <a:extLst>
              <a:ext uri="{FF2B5EF4-FFF2-40B4-BE49-F238E27FC236}">
                <a16:creationId xmlns:a16="http://schemas.microsoft.com/office/drawing/2014/main" id="{0139CEFE-CBCE-0D37-F651-A25927604ED9}"/>
              </a:ext>
            </a:extLst>
          </p:cNvPr>
          <p:cNvSpPr txBox="1"/>
          <p:nvPr/>
        </p:nvSpPr>
        <p:spPr>
          <a:xfrm>
            <a:off x="4337628" y="3363446"/>
            <a:ext cx="5351017" cy="430887"/>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YOLO sees the entire image during training and test.</a:t>
            </a:r>
          </a:p>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So It makes less background errors</a:t>
            </a:r>
          </a:p>
        </p:txBody>
      </p:sp>
      <p:sp>
        <p:nvSpPr>
          <p:cNvPr id="21" name="TextBox 20">
            <a:extLst>
              <a:ext uri="{FF2B5EF4-FFF2-40B4-BE49-F238E27FC236}">
                <a16:creationId xmlns:a16="http://schemas.microsoft.com/office/drawing/2014/main" id="{4A0C3B2A-2FF8-E190-D945-87F2E978B280}"/>
              </a:ext>
            </a:extLst>
          </p:cNvPr>
          <p:cNvSpPr txBox="1"/>
          <p:nvPr/>
        </p:nvSpPr>
        <p:spPr>
          <a:xfrm>
            <a:off x="4337629" y="4591264"/>
            <a:ext cx="3245504"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3. Highly Generalizable</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2" name="TextBox 21">
            <a:extLst>
              <a:ext uri="{FF2B5EF4-FFF2-40B4-BE49-F238E27FC236}">
                <a16:creationId xmlns:a16="http://schemas.microsoft.com/office/drawing/2014/main" id="{4E615AE1-7D4F-CFF3-C269-C8CC6D887DCA}"/>
              </a:ext>
            </a:extLst>
          </p:cNvPr>
          <p:cNvSpPr txBox="1"/>
          <p:nvPr/>
        </p:nvSpPr>
        <p:spPr>
          <a:xfrm>
            <a:off x="4337629" y="5049616"/>
            <a:ext cx="7335048" cy="215444"/>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It is less likely to break down when applied to new domains or unexpected inputs</a:t>
            </a:r>
          </a:p>
        </p:txBody>
      </p:sp>
    </p:spTree>
    <p:extLst>
      <p:ext uri="{BB962C8B-B14F-4D97-AF65-F5344CB8AC3E}">
        <p14:creationId xmlns:p14="http://schemas.microsoft.com/office/powerpoint/2010/main" val="7871353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1834</TotalTime>
  <Words>806</Words>
  <Application>Microsoft Office PowerPoint</Application>
  <PresentationFormat>와이드스크린</PresentationFormat>
  <Paragraphs>144</Paragraphs>
  <Slides>15</Slides>
  <Notes>14</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15</vt:i4>
      </vt:variant>
    </vt:vector>
  </HeadingPairs>
  <TitlesOfParts>
    <vt:vector size="22" baseType="lpstr">
      <vt:lpstr>나눔스퀘어라운드OTF ExtraBold</vt:lpstr>
      <vt:lpstr>Arial</vt:lpstr>
      <vt:lpstr>함초롬바탕</vt:lpstr>
      <vt:lpstr>나눔스퀘어라운드OTF Bold</vt:lpstr>
      <vt:lpstr>맑은 고딕</vt:lpstr>
      <vt:lpstr>나눔스퀘어라운드OTF Regular</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zer544</dc:creator>
  <cp:lastModifiedBy>Admin</cp:lastModifiedBy>
  <cp:revision>79</cp:revision>
  <dcterms:created xsi:type="dcterms:W3CDTF">2019-11-15T01:34:19Z</dcterms:created>
  <dcterms:modified xsi:type="dcterms:W3CDTF">2022-06-08T10:41:33Z</dcterms:modified>
</cp:coreProperties>
</file>